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4" r:id="rId3"/>
    <p:sldId id="257" r:id="rId4"/>
    <p:sldId id="258" r:id="rId5"/>
    <p:sldId id="260" r:id="rId6"/>
    <p:sldId id="261" r:id="rId7"/>
    <p:sldId id="259" r:id="rId8"/>
    <p:sldId id="262" r:id="rId9"/>
    <p:sldId id="292" r:id="rId10"/>
    <p:sldId id="293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71" r:id="rId21"/>
    <p:sldId id="273" r:id="rId22"/>
    <p:sldId id="274" r:id="rId23"/>
    <p:sldId id="278" r:id="rId24"/>
    <p:sldId id="279" r:id="rId25"/>
    <p:sldId id="281" r:id="rId26"/>
    <p:sldId id="282" r:id="rId27"/>
    <p:sldId id="283" r:id="rId28"/>
    <p:sldId id="275" r:id="rId29"/>
    <p:sldId id="284" r:id="rId30"/>
    <p:sldId id="276" r:id="rId31"/>
    <p:sldId id="285" r:id="rId32"/>
    <p:sldId id="277" r:id="rId33"/>
    <p:sldId id="298" r:id="rId34"/>
    <p:sldId id="286" r:id="rId35"/>
    <p:sldId id="287" r:id="rId36"/>
    <p:sldId id="289" r:id="rId37"/>
    <p:sldId id="296" r:id="rId38"/>
    <p:sldId id="29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50" d="100"/>
          <a:sy n="50" d="100"/>
        </p:scale>
        <p:origin x="29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27T21:58:34.145" idx="1">
    <p:pos x="4262" y="2919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NuOiijhTd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Ray Tracing from the Top 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Apollo Ellis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41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</a:t>
            </a:r>
            <a:r>
              <a:rPr lang="en-US" dirty="0"/>
              <a:t>r</a:t>
            </a:r>
            <a:r>
              <a:rPr lang="en-US" dirty="0" smtClean="0"/>
              <a:t>endering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shooting rays from the eye</a:t>
            </a:r>
          </a:p>
          <a:p>
            <a:r>
              <a:rPr lang="en-US" dirty="0" smtClean="0"/>
              <a:t>But it doesn’t matter </a:t>
            </a:r>
          </a:p>
          <a:p>
            <a:r>
              <a:rPr lang="en-US" dirty="0" smtClean="0"/>
              <a:t>We could shoot them from the light</a:t>
            </a:r>
          </a:p>
          <a:p>
            <a:r>
              <a:rPr lang="en-US" dirty="0" smtClean="0"/>
              <a:t>We could shoot them from the scene</a:t>
            </a:r>
          </a:p>
          <a:p>
            <a:r>
              <a:rPr lang="en-US" dirty="0" smtClean="0"/>
              <a:t>We just need to find paths of light</a:t>
            </a:r>
          </a:p>
          <a:p>
            <a:r>
              <a:rPr lang="en-US" dirty="0" smtClean="0"/>
              <a:t>We just need to </a:t>
            </a:r>
            <a:r>
              <a:rPr lang="en-US" smtClean="0"/>
              <a:t>shoot rays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541" y="2713327"/>
            <a:ext cx="5513635" cy="2977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541" y="5690689"/>
            <a:ext cx="4980952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Studies: Basic Reflection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56" y="2603500"/>
            <a:ext cx="6832600" cy="3416300"/>
          </a:xfrm>
        </p:spPr>
      </p:pic>
    </p:spTree>
    <p:extLst>
      <p:ext uri="{BB962C8B-B14F-4D97-AF65-F5344CB8AC3E}">
        <p14:creationId xmlns:p14="http://schemas.microsoft.com/office/powerpoint/2010/main" val="957391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56" y="3054350"/>
            <a:ext cx="4648200" cy="2514600"/>
          </a:xfrm>
        </p:spPr>
      </p:pic>
    </p:spTree>
    <p:extLst>
      <p:ext uri="{BB962C8B-B14F-4D97-AF65-F5344CB8AC3E}">
        <p14:creationId xmlns:p14="http://schemas.microsoft.com/office/powerpoint/2010/main" val="2972336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Studies: Depth of Field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24" y="2603500"/>
            <a:ext cx="8062064" cy="3416300"/>
          </a:xfrm>
        </p:spPr>
      </p:pic>
    </p:spTree>
    <p:extLst>
      <p:ext uri="{BB962C8B-B14F-4D97-AF65-F5344CB8AC3E}">
        <p14:creationId xmlns:p14="http://schemas.microsoft.com/office/powerpoint/2010/main" val="1670553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Based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668903" cy="3416300"/>
          </a:xfrm>
        </p:spPr>
        <p:txBody>
          <a:bodyPr/>
          <a:lstStyle/>
          <a:p>
            <a:r>
              <a:rPr lang="en-US" dirty="0" smtClean="0"/>
              <a:t>We want to model a lens</a:t>
            </a:r>
          </a:p>
          <a:p>
            <a:r>
              <a:rPr lang="en-US" dirty="0" smtClean="0"/>
              <a:t>A lens will focus many rays to one pixel</a:t>
            </a:r>
          </a:p>
          <a:p>
            <a:r>
              <a:rPr lang="en-US" dirty="0" smtClean="0"/>
              <a:t>So we need to shoot a lot of rays</a:t>
            </a:r>
          </a:p>
          <a:p>
            <a:r>
              <a:rPr lang="en-US" dirty="0" smtClean="0"/>
              <a:t>We distribute them over the lens</a:t>
            </a:r>
          </a:p>
          <a:p>
            <a:r>
              <a:rPr lang="en-US" dirty="0" smtClean="0"/>
              <a:t>Don’t worry about the diagram</a:t>
            </a:r>
          </a:p>
          <a:p>
            <a:r>
              <a:rPr lang="en-US" dirty="0" smtClean="0"/>
              <a:t>We just need to shoot a lot of rays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57" y="2516995"/>
            <a:ext cx="5936957" cy="350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1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Studies: Shadows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64" y="2603500"/>
            <a:ext cx="7327184" cy="3416300"/>
          </a:xfrm>
        </p:spPr>
      </p:pic>
    </p:spTree>
    <p:extLst>
      <p:ext uri="{BB962C8B-B14F-4D97-AF65-F5344CB8AC3E}">
        <p14:creationId xmlns:p14="http://schemas.microsoft.com/office/powerpoint/2010/main" val="2270355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Shooting Shadow Rays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60" y="2603500"/>
            <a:ext cx="5756793" cy="3416300"/>
          </a:xfrm>
        </p:spPr>
      </p:pic>
    </p:spTree>
    <p:extLst>
      <p:ext uri="{BB962C8B-B14F-4D97-AF65-F5344CB8AC3E}">
        <p14:creationId xmlns:p14="http://schemas.microsoft.com/office/powerpoint/2010/main" val="4293602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Studies: Subsurface Scattering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623" y="2603500"/>
            <a:ext cx="4555066" cy="3416300"/>
          </a:xfrm>
        </p:spPr>
      </p:pic>
    </p:spTree>
    <p:extLst>
      <p:ext uri="{BB962C8B-B14F-4D97-AF65-F5344CB8AC3E}">
        <p14:creationId xmlns:p14="http://schemas.microsoft.com/office/powerpoint/2010/main" val="1512443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Rays can transmit in skin and back 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76" y="2603500"/>
            <a:ext cx="4099560" cy="3416300"/>
          </a:xfrm>
        </p:spPr>
      </p:pic>
    </p:spTree>
    <p:extLst>
      <p:ext uri="{BB962C8B-B14F-4D97-AF65-F5344CB8AC3E}">
        <p14:creationId xmlns:p14="http://schemas.microsoft.com/office/powerpoint/2010/main" val="1949933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Studies: Refraction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14" y="2603500"/>
            <a:ext cx="7808685" cy="3416300"/>
          </a:xfrm>
        </p:spPr>
      </p:pic>
    </p:spTree>
    <p:extLst>
      <p:ext uri="{BB962C8B-B14F-4D97-AF65-F5344CB8AC3E}">
        <p14:creationId xmlns:p14="http://schemas.microsoft.com/office/powerpoint/2010/main" val="181400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830" y="2603500"/>
            <a:ext cx="8825659" cy="3416300"/>
          </a:xfrm>
        </p:spPr>
        <p:txBody>
          <a:bodyPr/>
          <a:lstStyle/>
          <a:p>
            <a:r>
              <a:rPr lang="en-US" dirty="0" smtClean="0"/>
              <a:t>Camera</a:t>
            </a:r>
          </a:p>
          <a:p>
            <a:r>
              <a:rPr lang="en-US" dirty="0" smtClean="0"/>
              <a:t>Scene</a:t>
            </a:r>
          </a:p>
          <a:p>
            <a:r>
              <a:rPr lang="en-US" dirty="0" smtClean="0"/>
              <a:t>Light</a:t>
            </a:r>
          </a:p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2603500"/>
            <a:ext cx="8078969" cy="349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9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Refraction Rays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56" y="2882900"/>
            <a:ext cx="2667000" cy="2857500"/>
          </a:xfrm>
        </p:spPr>
      </p:pic>
    </p:spTree>
    <p:extLst>
      <p:ext uri="{BB962C8B-B14F-4D97-AF65-F5344CB8AC3E}">
        <p14:creationId xmlns:p14="http://schemas.microsoft.com/office/powerpoint/2010/main" val="1164592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you wrote a ray tracer?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first ray tracer was parallel</a:t>
            </a:r>
          </a:p>
          <a:p>
            <a:r>
              <a:rPr lang="en-US" dirty="0" smtClean="0"/>
              <a:t>My first ray tracer was optimized</a:t>
            </a:r>
          </a:p>
          <a:p>
            <a:r>
              <a:rPr lang="en-US" dirty="0" smtClean="0"/>
              <a:t>My first ray tracer was slow!</a:t>
            </a:r>
          </a:p>
          <a:p>
            <a:r>
              <a:rPr lang="en-US" dirty="0" smtClean="0"/>
              <a:t>Ray tracing is O(N^2)</a:t>
            </a:r>
          </a:p>
          <a:p>
            <a:r>
              <a:rPr lang="en-US" dirty="0" smtClean="0"/>
              <a:t>For all the rays per pixel</a:t>
            </a:r>
          </a:p>
          <a:p>
            <a:pPr lvl="1"/>
            <a:r>
              <a:rPr lang="en-US" dirty="0" smtClean="0"/>
              <a:t>For all the surface geometry</a:t>
            </a:r>
          </a:p>
          <a:p>
            <a:pPr lvl="2"/>
            <a:r>
              <a:rPr lang="en-US" dirty="0" smtClean="0"/>
              <a:t>Check for hits</a:t>
            </a:r>
            <a:endParaRPr lang="en-US" dirty="0"/>
          </a:p>
          <a:p>
            <a:r>
              <a:rPr lang="en-US" dirty="0" smtClean="0"/>
              <a:t>How can </a:t>
            </a:r>
            <a:r>
              <a:rPr lang="en-US" dirty="0"/>
              <a:t>w</a:t>
            </a:r>
            <a:r>
              <a:rPr lang="en-US" dirty="0" smtClean="0"/>
              <a:t>e mitigate the cost?</a:t>
            </a:r>
          </a:p>
        </p:txBody>
      </p:sp>
    </p:spTree>
    <p:extLst>
      <p:ext uri="{BB962C8B-B14F-4D97-AF65-F5344CB8AC3E}">
        <p14:creationId xmlns:p14="http://schemas.microsoft.com/office/powerpoint/2010/main" val="2297183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Acceleration Structures: BVH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70843"/>
            <a:ext cx="6240981" cy="3416300"/>
          </a:xfrm>
        </p:spPr>
        <p:txBody>
          <a:bodyPr/>
          <a:lstStyle/>
          <a:p>
            <a:r>
              <a:rPr lang="en-US" dirty="0" smtClean="0"/>
              <a:t>Bounding Volume Hierarchies (BVH)</a:t>
            </a:r>
          </a:p>
          <a:p>
            <a:r>
              <a:rPr lang="en-US" dirty="0" smtClean="0"/>
              <a:t>Separate the scene into small scenes</a:t>
            </a:r>
          </a:p>
          <a:p>
            <a:r>
              <a:rPr lang="en-US" dirty="0" smtClean="0"/>
              <a:t>Provide a bounding volume for each </a:t>
            </a:r>
          </a:p>
          <a:p>
            <a:r>
              <a:rPr lang="en-US" dirty="0"/>
              <a:t>Divide and </a:t>
            </a:r>
            <a:r>
              <a:rPr lang="en-US" dirty="0" smtClean="0"/>
              <a:t>Conquer</a:t>
            </a:r>
          </a:p>
          <a:p>
            <a:r>
              <a:rPr lang="en-US" dirty="0" smtClean="0"/>
              <a:t>Hierarchical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35" y="2383971"/>
            <a:ext cx="4349750" cy="43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2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Acceleration </a:t>
            </a:r>
            <a:r>
              <a:rPr lang="en-US" dirty="0"/>
              <a:t>Structures: BVH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70843"/>
            <a:ext cx="6240981" cy="3416300"/>
          </a:xfrm>
        </p:spPr>
        <p:txBody>
          <a:bodyPr/>
          <a:lstStyle/>
          <a:p>
            <a:r>
              <a:rPr lang="en-US" dirty="0" smtClean="0"/>
              <a:t>Bounding Volume Hierarchies (BVH)</a:t>
            </a:r>
          </a:p>
          <a:p>
            <a:r>
              <a:rPr lang="en-US" dirty="0" smtClean="0"/>
              <a:t>Separate the scene into small scenes</a:t>
            </a:r>
          </a:p>
          <a:p>
            <a:r>
              <a:rPr lang="en-US" dirty="0" smtClean="0"/>
              <a:t>Provide a bounding volume for each </a:t>
            </a:r>
          </a:p>
          <a:p>
            <a:r>
              <a:rPr lang="en-US" dirty="0"/>
              <a:t>Divide and </a:t>
            </a:r>
            <a:r>
              <a:rPr lang="en-US" dirty="0" smtClean="0"/>
              <a:t>Conquer</a:t>
            </a:r>
          </a:p>
          <a:p>
            <a:r>
              <a:rPr lang="en-US" dirty="0" smtClean="0"/>
              <a:t>Hierarchical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35" y="2427514"/>
            <a:ext cx="4219121" cy="42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1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Acceleration </a:t>
            </a:r>
            <a:r>
              <a:rPr lang="en-US" dirty="0"/>
              <a:t>Structures: BVH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70843"/>
            <a:ext cx="6240981" cy="3416300"/>
          </a:xfrm>
        </p:spPr>
        <p:txBody>
          <a:bodyPr/>
          <a:lstStyle/>
          <a:p>
            <a:r>
              <a:rPr lang="en-US" dirty="0" smtClean="0"/>
              <a:t>Bounding Volume Hierarchies (BVH)</a:t>
            </a:r>
          </a:p>
          <a:p>
            <a:r>
              <a:rPr lang="en-US" dirty="0" smtClean="0"/>
              <a:t>Separate the scene into small scenes</a:t>
            </a:r>
          </a:p>
          <a:p>
            <a:r>
              <a:rPr lang="en-US" dirty="0" smtClean="0"/>
              <a:t>Provide a bounding volume for each </a:t>
            </a:r>
          </a:p>
          <a:p>
            <a:r>
              <a:rPr lang="en-US" dirty="0"/>
              <a:t>Divide and </a:t>
            </a:r>
            <a:r>
              <a:rPr lang="en-US" dirty="0" smtClean="0"/>
              <a:t>Conquer</a:t>
            </a:r>
          </a:p>
          <a:p>
            <a:r>
              <a:rPr lang="en-US" dirty="0" smtClean="0"/>
              <a:t>Hierarchical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256" y="2354674"/>
            <a:ext cx="4972744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9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 </a:t>
            </a:r>
            <a:r>
              <a:rPr lang="en-US" dirty="0" smtClean="0"/>
              <a:t>Structures</a:t>
            </a:r>
            <a:r>
              <a:rPr lang="en-US" dirty="0"/>
              <a:t>: </a:t>
            </a:r>
            <a:r>
              <a:rPr lang="en-US" dirty="0" smtClean="0"/>
              <a:t>KD Tree</a:t>
            </a:r>
            <a:endParaRPr lang="en-US" dirty="0"/>
          </a:p>
        </p:txBody>
      </p:sp>
      <p:pic>
        <p:nvPicPr>
          <p:cNvPr id="4" name="cNuOiijhTds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82950" y="302577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1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 Structures: KD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4672532" cy="3416300"/>
          </a:xfrm>
        </p:spPr>
        <p:txBody>
          <a:bodyPr/>
          <a:lstStyle/>
          <a:p>
            <a:r>
              <a:rPr lang="en-US" dirty="0" smtClean="0"/>
              <a:t>KD Tree</a:t>
            </a:r>
          </a:p>
          <a:p>
            <a:r>
              <a:rPr lang="en-US" dirty="0" smtClean="0"/>
              <a:t>Another hierarchy</a:t>
            </a:r>
          </a:p>
          <a:p>
            <a:r>
              <a:rPr lang="en-US" dirty="0" smtClean="0"/>
              <a:t>Most important idea is splitting</a:t>
            </a:r>
          </a:p>
          <a:p>
            <a:r>
              <a:rPr lang="en-US" dirty="0" smtClean="0"/>
              <a:t>How to get find good split</a:t>
            </a:r>
          </a:p>
          <a:p>
            <a:r>
              <a:rPr lang="en-US" dirty="0" smtClean="0"/>
              <a:t>Cost to split vs Cost to not</a:t>
            </a:r>
          </a:p>
          <a:p>
            <a:r>
              <a:rPr lang="en-US" dirty="0" smtClean="0"/>
              <a:t>Construction is O(N^2)</a:t>
            </a:r>
          </a:p>
          <a:p>
            <a:r>
              <a:rPr lang="en-US" dirty="0" smtClean="0"/>
              <a:t>Too slow</a:t>
            </a:r>
          </a:p>
          <a:p>
            <a:r>
              <a:rPr lang="en-US" dirty="0" smtClean="0"/>
              <a:t>Use sorting to achieve N(log(N))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86" y="2721429"/>
            <a:ext cx="5863771" cy="32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34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Acceleration Structures: Uniform Grid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3047466" cy="3416300"/>
          </a:xfrm>
        </p:spPr>
        <p:txBody>
          <a:bodyPr/>
          <a:lstStyle/>
          <a:p>
            <a:r>
              <a:rPr lang="en-US" dirty="0" smtClean="0"/>
              <a:t>Simple structure</a:t>
            </a:r>
          </a:p>
          <a:p>
            <a:r>
              <a:rPr lang="en-US" dirty="0" smtClean="0"/>
              <a:t>Fast to build</a:t>
            </a:r>
          </a:p>
          <a:p>
            <a:r>
              <a:rPr lang="en-US" dirty="0" smtClean="0"/>
              <a:t>Suffers load imbalance</a:t>
            </a:r>
          </a:p>
          <a:p>
            <a:r>
              <a:rPr lang="en-US" dirty="0" smtClean="0"/>
              <a:t>Teapot in Stadium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986" y="2603499"/>
            <a:ext cx="4995385" cy="3749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21" y="2603499"/>
            <a:ext cx="3749477" cy="37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93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only care about special types of 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Perspective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432503"/>
            <a:ext cx="105537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64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only care about special types of 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5407473" cy="3416300"/>
          </a:xfrm>
        </p:spPr>
        <p:txBody>
          <a:bodyPr/>
          <a:lstStyle/>
          <a:p>
            <a:r>
              <a:rPr lang="en-US" dirty="0" smtClean="0"/>
              <a:t>Perspective grid</a:t>
            </a:r>
          </a:p>
          <a:p>
            <a:r>
              <a:rPr lang="en-US" dirty="0" smtClean="0"/>
              <a:t>Use 4 dimensional warping </a:t>
            </a:r>
          </a:p>
          <a:p>
            <a:r>
              <a:rPr lang="en-US" dirty="0" smtClean="0"/>
              <a:t>Simplify the math</a:t>
            </a:r>
          </a:p>
          <a:p>
            <a:r>
              <a:rPr lang="en-US" dirty="0" smtClean="0"/>
              <a:t>Speed can reach GPU level for special cases</a:t>
            </a:r>
          </a:p>
          <a:p>
            <a:r>
              <a:rPr lang="en-US" dirty="0" smtClean="0"/>
              <a:t>First generation rays (Eye rays or Visibility)</a:t>
            </a:r>
          </a:p>
          <a:p>
            <a:r>
              <a:rPr lang="en-US" dirty="0"/>
              <a:t>Shadows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27" y="3198945"/>
            <a:ext cx="5629573" cy="222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9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Holy Grail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091960" cy="3416300"/>
          </a:xfrm>
        </p:spPr>
        <p:txBody>
          <a:bodyPr>
            <a:normAutofit/>
          </a:bodyPr>
          <a:lstStyle/>
          <a:p>
            <a:r>
              <a:rPr lang="en-US" dirty="0" smtClean="0"/>
              <a:t>Holy grail is:</a:t>
            </a:r>
          </a:p>
          <a:p>
            <a:r>
              <a:rPr lang="en-US" dirty="0" smtClean="0"/>
              <a:t>Ray tracing</a:t>
            </a:r>
          </a:p>
          <a:p>
            <a:r>
              <a:rPr lang="en-US" dirty="0" smtClean="0"/>
              <a:t>Full global </a:t>
            </a:r>
            <a:r>
              <a:rPr lang="en-US" dirty="0"/>
              <a:t>i</a:t>
            </a:r>
            <a:r>
              <a:rPr lang="en-US" dirty="0" smtClean="0"/>
              <a:t>llumination</a:t>
            </a:r>
          </a:p>
          <a:p>
            <a:r>
              <a:rPr lang="en-US" dirty="0"/>
              <a:t>In real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Avatar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14" y="2373764"/>
            <a:ext cx="6481841" cy="36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96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doing again?</a:t>
            </a:r>
            <a:br>
              <a:rPr lang="en-US" dirty="0" smtClean="0"/>
            </a:br>
            <a:r>
              <a:rPr lang="en-US" dirty="0" smtClean="0"/>
              <a:t>Ray Triangle 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380706" cy="3416300"/>
          </a:xfrm>
        </p:spPr>
        <p:txBody>
          <a:bodyPr/>
          <a:lstStyle/>
          <a:p>
            <a:r>
              <a:rPr lang="en-US" dirty="0" smtClean="0"/>
              <a:t>All this time we’ve been shooting rays at triangles.</a:t>
            </a:r>
          </a:p>
          <a:p>
            <a:r>
              <a:rPr lang="en-US" dirty="0" smtClean="0"/>
              <a:t>How do we actually intersect a ray and triangle?</a:t>
            </a:r>
          </a:p>
          <a:p>
            <a:r>
              <a:rPr lang="en-US" dirty="0" smtClean="0"/>
              <a:t>A simple algorithm</a:t>
            </a:r>
          </a:p>
          <a:p>
            <a:pPr lvl="1"/>
            <a:r>
              <a:rPr lang="en-US" dirty="0" smtClean="0"/>
              <a:t>Intersect ray with triangle plane</a:t>
            </a:r>
          </a:p>
          <a:p>
            <a:pPr lvl="1"/>
            <a:r>
              <a:rPr lang="en-US" dirty="0" smtClean="0"/>
              <a:t>Use cross products</a:t>
            </a:r>
          </a:p>
          <a:p>
            <a:pPr lvl="1"/>
            <a:r>
              <a:rPr lang="en-US" dirty="0" smtClean="0"/>
              <a:t>Check if the point is inside each edge</a:t>
            </a:r>
          </a:p>
        </p:txBody>
      </p:sp>
      <p:pic>
        <p:nvPicPr>
          <p:cNvPr id="2052" name="Picture 4" descr="http://www.craigulmer.com/data/2006/rti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660" y="2959409"/>
            <a:ext cx="6111820" cy="270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302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Ray Triangle Intersection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trick pony</a:t>
            </a:r>
          </a:p>
          <a:p>
            <a:r>
              <a:rPr lang="en-US" dirty="0" smtClean="0"/>
              <a:t>Get the problem into 2D</a:t>
            </a:r>
          </a:p>
          <a:p>
            <a:r>
              <a:rPr lang="en-US" dirty="0" err="1" smtClean="0"/>
              <a:t>Badoule</a:t>
            </a:r>
            <a:r>
              <a:rPr lang="en-US" dirty="0" smtClean="0"/>
              <a:t> – simple projection</a:t>
            </a:r>
          </a:p>
          <a:p>
            <a:r>
              <a:rPr lang="en-US" dirty="0" smtClean="0"/>
              <a:t>Wald – precomputed and fast</a:t>
            </a:r>
          </a:p>
          <a:p>
            <a:r>
              <a:rPr lang="en-US" dirty="0" err="1" smtClean="0"/>
              <a:t>Shevtsov</a:t>
            </a:r>
            <a:r>
              <a:rPr lang="en-US" dirty="0" smtClean="0"/>
              <a:t> – </a:t>
            </a:r>
            <a:r>
              <a:rPr lang="en-US" dirty="0" err="1" smtClean="0"/>
              <a:t>plücker</a:t>
            </a:r>
            <a:r>
              <a:rPr lang="en-US" dirty="0" smtClean="0"/>
              <a:t> based</a:t>
            </a:r>
          </a:p>
          <a:p>
            <a:r>
              <a:rPr lang="en-US" dirty="0" err="1"/>
              <a:t>Möller</a:t>
            </a:r>
            <a:r>
              <a:rPr lang="en-US" dirty="0"/>
              <a:t> </a:t>
            </a:r>
            <a:r>
              <a:rPr lang="en-US" dirty="0" err="1"/>
              <a:t>Trumbore</a:t>
            </a:r>
            <a:r>
              <a:rPr lang="en-US" dirty="0"/>
              <a:t> </a:t>
            </a:r>
            <a:r>
              <a:rPr lang="en-US" dirty="0" smtClean="0"/>
              <a:t>– no storage</a:t>
            </a:r>
          </a:p>
          <a:p>
            <a:r>
              <a:rPr lang="en-US" dirty="0" err="1" smtClean="0"/>
              <a:t>Woop</a:t>
            </a:r>
            <a:r>
              <a:rPr lang="en-US" dirty="0" smtClean="0"/>
              <a:t> et al. – fastest/latest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31" y="2908228"/>
            <a:ext cx="6591639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40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984819"/>
            <a:ext cx="8761413" cy="706964"/>
          </a:xfrm>
        </p:spPr>
        <p:txBody>
          <a:bodyPr/>
          <a:lstStyle/>
          <a:p>
            <a:r>
              <a:rPr lang="en-US" dirty="0" smtClean="0"/>
              <a:t>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 geometric scene</a:t>
            </a:r>
          </a:p>
          <a:p>
            <a:r>
              <a:rPr lang="en-US" dirty="0" smtClean="0"/>
              <a:t>Define a view point</a:t>
            </a:r>
          </a:p>
          <a:p>
            <a:r>
              <a:rPr lang="en-US" dirty="0" smtClean="0"/>
              <a:t>Define a screen</a:t>
            </a:r>
          </a:p>
          <a:p>
            <a:r>
              <a:rPr lang="en-US" dirty="0" smtClean="0"/>
              <a:t>1. Shoot rays from the view point</a:t>
            </a:r>
          </a:p>
          <a:p>
            <a:r>
              <a:rPr lang="en-US" dirty="0" smtClean="0"/>
              <a:t>2. Through the screen</a:t>
            </a:r>
          </a:p>
          <a:p>
            <a:r>
              <a:rPr lang="en-US" dirty="0" smtClean="0"/>
              <a:t>3. Intersect with the scene</a:t>
            </a:r>
          </a:p>
          <a:p>
            <a:r>
              <a:rPr lang="en-US" dirty="0" smtClean="0"/>
              <a:t>4. Bounce around until you hit a light</a:t>
            </a:r>
          </a:p>
          <a:p>
            <a:r>
              <a:rPr lang="en-US" dirty="0" smtClean="0"/>
              <a:t>Everything else falls out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236" y="2603500"/>
            <a:ext cx="5246184" cy="34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58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</a:t>
            </a:r>
            <a:r>
              <a:rPr lang="en-US" smtClean="0"/>
              <a:t>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External slide… Intersection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97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still not fast enough!</a:t>
            </a:r>
            <a:br>
              <a:rPr lang="en-US" dirty="0" smtClean="0"/>
            </a:br>
            <a:r>
              <a:rPr lang="en-US" dirty="0" smtClean="0"/>
              <a:t>Ray Tracing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Caustic </a:t>
            </a:r>
            <a:r>
              <a:rPr lang="en-US" dirty="0" smtClean="0"/>
              <a:t>buil</a:t>
            </a:r>
            <a:r>
              <a:rPr lang="en-US" dirty="0" smtClean="0"/>
              <a:t>t </a:t>
            </a:r>
            <a:r>
              <a:rPr lang="en-US" dirty="0" smtClean="0"/>
              <a:t>a </a:t>
            </a:r>
            <a:r>
              <a:rPr lang="en-US" dirty="0" smtClean="0"/>
              <a:t>Ray Tracing GPU</a:t>
            </a:r>
          </a:p>
          <a:p>
            <a:r>
              <a:rPr lang="en-US" dirty="0" smtClean="0"/>
              <a:t>Imagination bought caustic</a:t>
            </a:r>
          </a:p>
          <a:p>
            <a:r>
              <a:rPr lang="en-US" dirty="0" smtClean="0"/>
              <a:t>The GPU is on the market and nobody knows</a:t>
            </a:r>
          </a:p>
          <a:p>
            <a:r>
              <a:rPr lang="en-US" dirty="0" smtClean="0"/>
              <a:t>Samsung researchers built a Ray Tracing GPU</a:t>
            </a:r>
          </a:p>
          <a:p>
            <a:r>
              <a:rPr lang="en-US" dirty="0" smtClean="0"/>
              <a:t>It was research for ~5 years</a:t>
            </a:r>
            <a:endParaRPr lang="en-US" dirty="0" smtClean="0"/>
          </a:p>
          <a:p>
            <a:r>
              <a:rPr lang="en-US" dirty="0" smtClean="0"/>
              <a:t>It was eventually canceled</a:t>
            </a:r>
          </a:p>
          <a:p>
            <a:r>
              <a:rPr lang="en-US" dirty="0" smtClean="0"/>
              <a:t>An Austin </a:t>
            </a:r>
            <a:r>
              <a:rPr lang="en-US" dirty="0" smtClean="0"/>
              <a:t>based researcher solved the economic problem</a:t>
            </a:r>
          </a:p>
          <a:p>
            <a:r>
              <a:rPr lang="en-US" dirty="0" smtClean="0"/>
              <a:t>Ray tracing HW using </a:t>
            </a:r>
            <a:r>
              <a:rPr lang="en-US" b="1" dirty="0" smtClean="0"/>
              <a:t>1bit</a:t>
            </a:r>
            <a:r>
              <a:rPr lang="en-US" dirty="0" smtClean="0"/>
              <a:t> of precision</a:t>
            </a:r>
          </a:p>
        </p:txBody>
      </p:sp>
    </p:spTree>
    <p:extLst>
      <p:ext uri="{BB962C8B-B14F-4D97-AF65-F5344CB8AC3E}">
        <p14:creationId xmlns:p14="http://schemas.microsoft.com/office/powerpoint/2010/main" val="1889852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RTHW Continued - </a:t>
            </a:r>
            <a:r>
              <a:rPr lang="en-US" dirty="0" smtClean="0"/>
              <a:t>Precision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6" y="2648105"/>
            <a:ext cx="5219347" cy="34163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333" y="2648105"/>
            <a:ext cx="594139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86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 </a:t>
            </a:r>
            <a:r>
              <a:rPr lang="en-US" dirty="0" smtClean="0"/>
              <a:t>now fits </a:t>
            </a:r>
            <a:r>
              <a:rPr lang="en-US" dirty="0" smtClean="0"/>
              <a:t>in current GPUs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31" y="2603500"/>
            <a:ext cx="4748250" cy="3416300"/>
          </a:xfrm>
        </p:spPr>
      </p:pic>
    </p:spTree>
    <p:extLst>
      <p:ext uri="{BB962C8B-B14F-4D97-AF65-F5344CB8AC3E}">
        <p14:creationId xmlns:p14="http://schemas.microsoft.com/office/powerpoint/2010/main" val="3844933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RTHW Continued - 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0"/>
              </a:spcAft>
            </a:pPr>
            <a:r>
              <a:rPr lang="en-US" altLang="en-US" dirty="0"/>
              <a:t>When many rays collected</a:t>
            </a:r>
          </a:p>
          <a:p>
            <a:pPr lvl="1">
              <a:spcAft>
                <a:spcPct val="0"/>
              </a:spcAft>
            </a:pPr>
            <a:r>
              <a:rPr lang="en-US" altLang="en-US" dirty="0"/>
              <a:t>Bind </a:t>
            </a:r>
            <a:r>
              <a:rPr lang="en-US" altLang="en-US" dirty="0" err="1"/>
              <a:t>treelet</a:t>
            </a:r>
            <a:r>
              <a:rPr lang="en-US" altLang="en-US" dirty="0"/>
              <a:t>/queue to processor(s)</a:t>
            </a:r>
          </a:p>
          <a:p>
            <a:pPr lvl="1">
              <a:spcAft>
                <a:spcPct val="0"/>
              </a:spcAft>
            </a:pPr>
            <a:r>
              <a:rPr lang="en-US" altLang="en-US" dirty="0"/>
              <a:t>Amortizes scene transfers</a:t>
            </a:r>
          </a:p>
          <a:p>
            <a:pPr lvl="1">
              <a:spcAft>
                <a:spcPct val="0"/>
              </a:spcAft>
            </a:pPr>
            <a:r>
              <a:rPr lang="en-US" altLang="en-US" dirty="0"/>
              <a:t>Repeat until done</a:t>
            </a:r>
          </a:p>
          <a:p>
            <a:r>
              <a:rPr lang="en-US" dirty="0" smtClean="0"/>
              <a:t>Rays queue up and request </a:t>
            </a:r>
            <a:r>
              <a:rPr lang="en-US" dirty="0" err="1" smtClean="0"/>
              <a:t>treelets</a:t>
            </a:r>
            <a:endParaRPr lang="en-US" dirty="0" smtClean="0"/>
          </a:p>
          <a:p>
            <a:r>
              <a:rPr lang="en-US" dirty="0" smtClean="0"/>
              <a:t>Keely ‘14 uses a no hit cache policy</a:t>
            </a:r>
          </a:p>
          <a:p>
            <a:r>
              <a:rPr lang="en-US" dirty="0" smtClean="0"/>
              <a:t>Separate scheduler manages cache</a:t>
            </a:r>
            <a:endParaRPr lang="en-US" dirty="0"/>
          </a:p>
        </p:txBody>
      </p:sp>
      <p:pic>
        <p:nvPicPr>
          <p:cNvPr id="4" name="Picture 3" descr="Treelets_traversal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2838450"/>
            <a:ext cx="390842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208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 from the top down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the goal</a:t>
            </a:r>
          </a:p>
          <a:p>
            <a:r>
              <a:rPr lang="en-US" dirty="0" smtClean="0"/>
              <a:t>What is the holy grail?</a:t>
            </a:r>
          </a:p>
          <a:p>
            <a:r>
              <a:rPr lang="en-US" dirty="0" smtClean="0"/>
              <a:t>What are the building blocks</a:t>
            </a:r>
          </a:p>
          <a:p>
            <a:r>
              <a:rPr lang="en-US" dirty="0" smtClean="0"/>
              <a:t>What are the low level details</a:t>
            </a:r>
          </a:p>
          <a:p>
            <a:r>
              <a:rPr lang="en-US" dirty="0" smtClean="0"/>
              <a:t>Sometimes solution is low level</a:t>
            </a:r>
          </a:p>
          <a:p>
            <a:r>
              <a:rPr lang="en-US" dirty="0" smtClean="0"/>
              <a:t>Still so much work to do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14" y="2373764"/>
            <a:ext cx="6481841" cy="36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78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transport is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091959" cy="34163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How many photons of light are in this scene?</a:t>
            </a:r>
          </a:p>
          <a:p>
            <a:r>
              <a:rPr lang="en-US" dirty="0" smtClean="0"/>
              <a:t>Where do they go?</a:t>
            </a:r>
          </a:p>
          <a:p>
            <a:r>
              <a:rPr lang="en-US" dirty="0" smtClean="0"/>
              <a:t>Direct: through the air</a:t>
            </a:r>
          </a:p>
          <a:p>
            <a:r>
              <a:rPr lang="en-US" dirty="0" smtClean="0"/>
              <a:t>Reflection: in their eyes</a:t>
            </a:r>
          </a:p>
          <a:p>
            <a:r>
              <a:rPr lang="en-US" dirty="0" smtClean="0"/>
              <a:t>Refraction: in their skin</a:t>
            </a:r>
          </a:p>
          <a:p>
            <a:r>
              <a:rPr lang="en-US" dirty="0" smtClean="0"/>
              <a:t>Absorbed: also in their skin</a:t>
            </a:r>
          </a:p>
          <a:p>
            <a:r>
              <a:rPr lang="en-US" dirty="0" smtClean="0"/>
              <a:t>Scattering: through the fog</a:t>
            </a:r>
          </a:p>
          <a:p>
            <a:r>
              <a:rPr lang="en-US" dirty="0" smtClean="0"/>
              <a:t>Bouncing: everywhere</a:t>
            </a:r>
          </a:p>
          <a:p>
            <a:r>
              <a:rPr lang="en-US" dirty="0"/>
              <a:t>Observation photons move like geometric rays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14" y="2373764"/>
            <a:ext cx="6481841" cy="36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0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model look like?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5470818" cy="3416300"/>
          </a:xfrm>
        </p:spPr>
        <p:txBody>
          <a:bodyPr/>
          <a:lstStyle/>
          <a:p>
            <a:r>
              <a:rPr lang="en-US" dirty="0" smtClean="0"/>
              <a:t>How many polygons do we need?</a:t>
            </a:r>
          </a:p>
          <a:p>
            <a:r>
              <a:rPr lang="en-US" dirty="0" smtClean="0"/>
              <a:t>Micro polygons are the holy grail</a:t>
            </a:r>
          </a:p>
          <a:p>
            <a:r>
              <a:rPr lang="en-US" dirty="0" smtClean="0"/>
              <a:t>Subpixel size polygons (usually triangles)</a:t>
            </a:r>
          </a:p>
          <a:p>
            <a:r>
              <a:rPr lang="en-US" dirty="0" smtClean="0"/>
              <a:t>N = ~8,000,000 for one scene</a:t>
            </a:r>
          </a:p>
          <a:p>
            <a:r>
              <a:rPr lang="en-US" dirty="0" smtClean="0"/>
              <a:t>What about a whole world?</a:t>
            </a:r>
          </a:p>
          <a:p>
            <a:r>
              <a:rPr lang="en-US" dirty="0" smtClean="0"/>
              <a:t>Every surface must be modeled</a:t>
            </a:r>
          </a:p>
          <a:p>
            <a:r>
              <a:rPr lang="en-US" dirty="0" smtClean="0"/>
              <a:t>That’s a lot of polygons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72" y="2882900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02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lot of photons</a:t>
            </a:r>
          </a:p>
          <a:p>
            <a:r>
              <a:rPr lang="en-US" dirty="0" smtClean="0"/>
              <a:t>Photons bounce off surfaces</a:t>
            </a:r>
          </a:p>
          <a:p>
            <a:r>
              <a:rPr lang="en-US" dirty="0" smtClean="0"/>
              <a:t>We have a lot of surfaces</a:t>
            </a:r>
          </a:p>
          <a:p>
            <a:r>
              <a:rPr lang="en-US" dirty="0" smtClean="0"/>
              <a:t>Surfaces are very complex</a:t>
            </a:r>
          </a:p>
          <a:p>
            <a:r>
              <a:rPr lang="en-US" dirty="0" smtClean="0"/>
              <a:t>Just like in avatar we have a camera</a:t>
            </a:r>
          </a:p>
          <a:p>
            <a:r>
              <a:rPr lang="en-US" dirty="0" smtClean="0"/>
              <a:t>Which photons hit the camera and which surfaces did they hit?</a:t>
            </a:r>
          </a:p>
          <a:p>
            <a:r>
              <a:rPr lang="en-US" dirty="0" smtClean="0"/>
              <a:t>Now we need to trace rays i.e. Ray Trace</a:t>
            </a:r>
          </a:p>
        </p:txBody>
      </p:sp>
    </p:spTree>
    <p:extLst>
      <p:ext uri="{BB962C8B-B14F-4D97-AF65-F5344CB8AC3E}">
        <p14:creationId xmlns:p14="http://schemas.microsoft.com/office/powerpoint/2010/main" val="410316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 is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091959" cy="3416300"/>
          </a:xfrm>
        </p:spPr>
        <p:txBody>
          <a:bodyPr>
            <a:normAutofit/>
          </a:bodyPr>
          <a:lstStyle/>
          <a:p>
            <a:r>
              <a:rPr lang="en-US" dirty="0" smtClean="0"/>
              <a:t>How many rays?</a:t>
            </a:r>
          </a:p>
          <a:p>
            <a:r>
              <a:rPr lang="en-US" dirty="0" smtClean="0"/>
              <a:t>VR is asking for 75Hz on 4K</a:t>
            </a:r>
          </a:p>
          <a:p>
            <a:r>
              <a:rPr lang="en-US" dirty="0" smtClean="0"/>
              <a:t>Remember we want real time</a:t>
            </a:r>
          </a:p>
          <a:p>
            <a:r>
              <a:rPr lang="en-US" dirty="0" smtClean="0"/>
              <a:t>8,000,000 million pixels</a:t>
            </a:r>
          </a:p>
          <a:p>
            <a:r>
              <a:rPr lang="en-US" dirty="0"/>
              <a:t>One ray per photon</a:t>
            </a:r>
          </a:p>
          <a:p>
            <a:r>
              <a:rPr lang="en-US" dirty="0" smtClean="0"/>
              <a:t>64 photons per pixel</a:t>
            </a:r>
          </a:p>
          <a:p>
            <a:r>
              <a:rPr lang="en-US" dirty="0" smtClean="0"/>
              <a:t>75 times a second</a:t>
            </a:r>
          </a:p>
          <a:p>
            <a:r>
              <a:rPr lang="en-US" dirty="0" smtClean="0"/>
              <a:t>38 billion </a:t>
            </a:r>
            <a:r>
              <a:rPr lang="en-US" dirty="0"/>
              <a:t>r</a:t>
            </a:r>
            <a:r>
              <a:rPr lang="en-US" dirty="0" smtClean="0"/>
              <a:t>ays </a:t>
            </a:r>
            <a:r>
              <a:rPr lang="en-US" dirty="0"/>
              <a:t>p</a:t>
            </a:r>
            <a:r>
              <a:rPr lang="en-US" dirty="0" smtClean="0"/>
              <a:t>er second!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14" y="2373764"/>
            <a:ext cx="6481841" cy="36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18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 was avatar?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~47 hours per still frame</a:t>
            </a:r>
          </a:p>
          <a:p>
            <a:r>
              <a:rPr lang="en-US" dirty="0" smtClean="0"/>
              <a:t>~50-100 computers in parallel</a:t>
            </a:r>
          </a:p>
          <a:p>
            <a:r>
              <a:rPr lang="en-US" dirty="0" smtClean="0"/>
              <a:t>Even if you don’t care about real time</a:t>
            </a:r>
          </a:p>
          <a:p>
            <a:r>
              <a:rPr lang="en-US" dirty="0" smtClean="0"/>
              <a:t>You have a big problem!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319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Studies: </a:t>
            </a:r>
            <a:br>
              <a:rPr lang="en-US" dirty="0" smtClean="0"/>
            </a:br>
            <a:r>
              <a:rPr lang="en-US" dirty="0" smtClean="0"/>
              <a:t>Monte Carlo 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5301603" cy="3416300"/>
          </a:xfrm>
        </p:spPr>
        <p:txBody>
          <a:bodyPr/>
          <a:lstStyle/>
          <a:p>
            <a:r>
              <a:rPr lang="en-US" dirty="0" smtClean="0"/>
              <a:t>Monte Carlo integration</a:t>
            </a:r>
          </a:p>
          <a:p>
            <a:r>
              <a:rPr lang="en-US" dirty="0" smtClean="0"/>
              <a:t>Shoot rays into the scene </a:t>
            </a:r>
          </a:p>
          <a:p>
            <a:r>
              <a:rPr lang="en-US" dirty="0" smtClean="0"/>
              <a:t>Bounce rays in random directions</a:t>
            </a:r>
          </a:p>
          <a:p>
            <a:r>
              <a:rPr lang="en-US" dirty="0" smtClean="0"/>
              <a:t>Weight bounce by probability density</a:t>
            </a:r>
          </a:p>
          <a:p>
            <a:r>
              <a:rPr lang="en-US" dirty="0" smtClean="0"/>
              <a:t>Stop when hit a light source</a:t>
            </a:r>
          </a:p>
          <a:p>
            <a:r>
              <a:rPr lang="en-US" dirty="0" smtClean="0"/>
              <a:t>Eventually the picture will converge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57" y="2326733"/>
            <a:ext cx="5293112" cy="39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52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375</TotalTime>
  <Words>930</Words>
  <Application>Microsoft Office PowerPoint</Application>
  <PresentationFormat>Widescreen</PresentationFormat>
  <Paragraphs>186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Century Gothic</vt:lpstr>
      <vt:lpstr>Wingdings 3</vt:lpstr>
      <vt:lpstr>Ion Boardroom</vt:lpstr>
      <vt:lpstr>Ray Tracing from the Top Down</vt:lpstr>
      <vt:lpstr>Rendering</vt:lpstr>
      <vt:lpstr>Holy Grail</vt:lpstr>
      <vt:lpstr>Light transport is complex</vt:lpstr>
      <vt:lpstr>What does the model look like?</vt:lpstr>
      <vt:lpstr>Counting</vt:lpstr>
      <vt:lpstr>Ray Tracing is complex</vt:lpstr>
      <vt:lpstr>How fast was avatar?</vt:lpstr>
      <vt:lpstr>Case Studies:  Monte Carlo path tracing</vt:lpstr>
      <vt:lpstr>Solving the rendering equation</vt:lpstr>
      <vt:lpstr>Case Studies: Basic Reflection</vt:lpstr>
      <vt:lpstr>Reflection</vt:lpstr>
      <vt:lpstr>Case Studies: Depth of Field</vt:lpstr>
      <vt:lpstr>Distribution Based Ray Tracing</vt:lpstr>
      <vt:lpstr>Case Studies: Shadows</vt:lpstr>
      <vt:lpstr>Shooting Shadow Rays</vt:lpstr>
      <vt:lpstr>Case Studies: Subsurface Scattering</vt:lpstr>
      <vt:lpstr>Rays can transmit in skin and back out</vt:lpstr>
      <vt:lpstr>Case Studies: Refraction</vt:lpstr>
      <vt:lpstr>Refraction Rays</vt:lpstr>
      <vt:lpstr>So you wrote a ray tracer?</vt:lpstr>
      <vt:lpstr>Acceleration Structures: BVH</vt:lpstr>
      <vt:lpstr>Acceleration Structures: BVH</vt:lpstr>
      <vt:lpstr>Acceleration Structures: BVH</vt:lpstr>
      <vt:lpstr>Acceleration Structures: KD Tree</vt:lpstr>
      <vt:lpstr>Acceleration Structures: KD Tree</vt:lpstr>
      <vt:lpstr>Acceleration Structures: Uniform Grid </vt:lpstr>
      <vt:lpstr>I only care about special types of rays</vt:lpstr>
      <vt:lpstr>I only care about special types of rays</vt:lpstr>
      <vt:lpstr>What are we doing again? Ray Triangle intersection</vt:lpstr>
      <vt:lpstr>Advanced Ray Triangle Intersection </vt:lpstr>
      <vt:lpstr>Ray tracing</vt:lpstr>
      <vt:lpstr>GPU Ray tracing</vt:lpstr>
      <vt:lpstr>It’s still not fast enough! Ray Tracing Hardware</vt:lpstr>
      <vt:lpstr>RTHW Continued - Precision</vt:lpstr>
      <vt:lpstr>Ray tracing now fits in current GPUs</vt:lpstr>
      <vt:lpstr>RTHW Continued - Bandwidth</vt:lpstr>
      <vt:lpstr>Ray tracing from the top down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 Tracing from the Top Down</dc:title>
  <dc:creator>Windows User</dc:creator>
  <cp:lastModifiedBy>Apollo Ellis</cp:lastModifiedBy>
  <cp:revision>142</cp:revision>
  <dcterms:created xsi:type="dcterms:W3CDTF">2016-12-22T10:54:39Z</dcterms:created>
  <dcterms:modified xsi:type="dcterms:W3CDTF">2018-10-15T13:49:56Z</dcterms:modified>
</cp:coreProperties>
</file>